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Analyzing 3,900 purchases to uncover insights into spending patterns, customer segments, and product preferences that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9111" y="906304"/>
            <a:ext cx="5234464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219111" y="1979176"/>
            <a:ext cx="2385060" cy="690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400" dirty="0"/>
          </a:p>
        </p:txBody>
      </p:sp>
      <p:sp>
        <p:nvSpPr>
          <p:cNvPr id="5" name="Text 2"/>
          <p:cNvSpPr/>
          <p:nvPr/>
        </p:nvSpPr>
        <p:spPr>
          <a:xfrm>
            <a:off x="6219111" y="2931676"/>
            <a:ext cx="238506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219111" y="3384352"/>
            <a:ext cx="2385060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records analyzed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865870" y="1979176"/>
            <a:ext cx="2385060" cy="690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400" dirty="0"/>
          </a:p>
        </p:txBody>
      </p:sp>
      <p:sp>
        <p:nvSpPr>
          <p:cNvPr id="8" name="Text 5"/>
          <p:cNvSpPr/>
          <p:nvPr/>
        </p:nvSpPr>
        <p:spPr>
          <a:xfrm>
            <a:off x="8865870" y="2931676"/>
            <a:ext cx="238506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Features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8865870" y="3384352"/>
            <a:ext cx="2385060" cy="1340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demographics, purchase details, and behavior metrics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1512629" y="1979176"/>
            <a:ext cx="2385060" cy="690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50</a:t>
            </a:r>
            <a:endParaRPr lang="en-US" sz="5400" dirty="0"/>
          </a:p>
        </p:txBody>
      </p:sp>
      <p:sp>
        <p:nvSpPr>
          <p:cNvPr id="11" name="Text 8"/>
          <p:cNvSpPr/>
          <p:nvPr/>
        </p:nvSpPr>
        <p:spPr>
          <a:xfrm>
            <a:off x="11512629" y="2931676"/>
            <a:ext cx="238506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Locations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1512629" y="3384352"/>
            <a:ext cx="238506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Geographic diversity across customer base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8865870" y="5247918"/>
            <a:ext cx="2385060" cy="690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5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$59.76</a:t>
            </a:r>
            <a:endParaRPr lang="en-US" sz="5400" dirty="0"/>
          </a:p>
        </p:txBody>
      </p:sp>
      <p:sp>
        <p:nvSpPr>
          <p:cNvPr id="14" name="Text 11"/>
          <p:cNvSpPr/>
          <p:nvPr/>
        </p:nvSpPr>
        <p:spPr>
          <a:xfrm>
            <a:off x="8865870" y="6200418"/>
            <a:ext cx="2385060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Average Purchase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8865870" y="6653093"/>
            <a:ext cx="2385060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Mean transaction value across all categories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412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518" y="3101459"/>
            <a:ext cx="7271861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&amp; Analysis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1518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1518" y="4364236"/>
            <a:ext cx="6502003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711518" y="4511516"/>
            <a:ext cx="36601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1518" y="4950976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pandas, examined structure with df.info() and summary statistics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16760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6760" y="4364236"/>
            <a:ext cx="6502122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7416760" y="4511516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Cleaning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416760" y="4950976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Handled 37 missing Review Rating values using median imputation by product category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1518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1518" y="6279713"/>
            <a:ext cx="6502003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711518" y="6426994"/>
            <a:ext cx="264914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11518" y="6866453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age_group bins and purchase_frequency_days columns for deeper insights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16760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6760" y="6279713"/>
            <a:ext cx="6502122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8" name="Text 15"/>
          <p:cNvSpPr/>
          <p:nvPr/>
        </p:nvSpPr>
        <p:spPr>
          <a:xfrm>
            <a:off x="7416760" y="6426994"/>
            <a:ext cx="27014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16760" y="6866453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and loaded cleaned data for SQL business analysis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333" y="593527"/>
            <a:ext cx="5395793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Insights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5333" y="1807488"/>
            <a:ext cx="3625215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Gender Revenue Split</a:t>
            </a:r>
            <a:endParaRPr lang="en-US" sz="2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333" y="2454831"/>
            <a:ext cx="7661196" cy="4043839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763566" y="6529149"/>
            <a:ext cx="215741" cy="215741"/>
          </a:xfrm>
          <a:prstGeom prst="roundRect">
            <a:avLst>
              <a:gd name="adj" fmla="val 8477"/>
            </a:avLst>
          </a:prstGeom>
          <a:solidFill>
            <a:srgbClr val="40320C"/>
          </a:solidFill>
          <a:ln/>
        </p:spPr>
      </p:sp>
      <p:sp>
        <p:nvSpPr>
          <p:cNvPr id="6" name="Text 3"/>
          <p:cNvSpPr/>
          <p:nvPr/>
        </p:nvSpPr>
        <p:spPr>
          <a:xfrm>
            <a:off x="4040267" y="6529149"/>
            <a:ext cx="469463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62130" y="6529149"/>
            <a:ext cx="215741" cy="215741"/>
          </a:xfrm>
          <a:prstGeom prst="roundRect">
            <a:avLst>
              <a:gd name="adj" fmla="val 8477"/>
            </a:avLst>
          </a:prstGeom>
          <a:solidFill>
            <a:srgbClr val="CC9D27"/>
          </a:solidFill>
          <a:ln/>
        </p:spPr>
      </p:sp>
      <p:sp>
        <p:nvSpPr>
          <p:cNvPr id="8" name="Text 5"/>
          <p:cNvSpPr/>
          <p:nvPr/>
        </p:nvSpPr>
        <p:spPr>
          <a:xfrm>
            <a:off x="4938832" y="6529149"/>
            <a:ext cx="713780" cy="215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5333" y="6987778"/>
            <a:ext cx="766119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 68% of total revenue, significantly outpacing female customers at 32%.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8950643" y="1807488"/>
            <a:ext cx="3811548" cy="4045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8950643" y="2427803"/>
            <a:ext cx="4931926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$62,143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8950643" y="2848570"/>
            <a:ext cx="4931926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Middle-aged: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$59,197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8950643" y="3269337"/>
            <a:ext cx="4931926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Adult: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$55,978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8950643" y="3690104"/>
            <a:ext cx="4931926" cy="345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Senior: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$55,763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8950643" y="4229576"/>
            <a:ext cx="4931926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adults lead revenue generation, presenting key targeting opportunities.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6479"/>
            <a:ext cx="87712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Performance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45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Rated: Gloves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3611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3.86 average rating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2745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Sandals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323611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3.84 average rating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2745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323611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3.82 average rating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4080986"/>
            <a:ext cx="44143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46621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 (50% discount rate)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1043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 (49.66%)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54652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 (49.07%)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93790" y="59887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Sweater (48.17%)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4309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Pants (47.37%)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4080986"/>
            <a:ext cx="30966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99521" y="466213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$60.48 avg purchase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522910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$58.46 avg purchase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599521" y="579608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3.5% more per transaction.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283" y="431959"/>
            <a:ext cx="4890373" cy="489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5114" y="1234797"/>
            <a:ext cx="2233017" cy="902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21430" y="1660088"/>
            <a:ext cx="2202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5204698" y="1391364"/>
            <a:ext cx="100083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5204698" y="1730097"/>
            <a:ext cx="1000839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5087183" y="2147292"/>
            <a:ext cx="8955881" cy="11430"/>
          </a:xfrm>
          <a:prstGeom prst="roundRect">
            <a:avLst>
              <a:gd name="adj" fmla="val 575710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546" y="2176343"/>
            <a:ext cx="4466153" cy="90249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21430" y="2489835"/>
            <a:ext cx="2202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700" dirty="0"/>
          </a:p>
        </p:txBody>
      </p:sp>
      <p:sp>
        <p:nvSpPr>
          <p:cNvPr id="10" name="Text 6"/>
          <p:cNvSpPr/>
          <p:nvPr/>
        </p:nvSpPr>
        <p:spPr>
          <a:xfrm>
            <a:off x="6321266" y="2332911"/>
            <a:ext cx="1050488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321266" y="2671643"/>
            <a:ext cx="105048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endParaRPr lang="en-US" sz="1200" dirty="0"/>
          </a:p>
        </p:txBody>
      </p:sp>
      <p:sp>
        <p:nvSpPr>
          <p:cNvPr id="12" name="Shape 8"/>
          <p:cNvSpPr/>
          <p:nvPr/>
        </p:nvSpPr>
        <p:spPr>
          <a:xfrm>
            <a:off x="6203752" y="3088838"/>
            <a:ext cx="7839313" cy="11430"/>
          </a:xfrm>
          <a:prstGeom prst="roundRect">
            <a:avLst>
              <a:gd name="adj" fmla="val 575710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97" y="3117890"/>
            <a:ext cx="6699171" cy="90249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21430" y="3431381"/>
            <a:ext cx="22026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437834" y="3274457"/>
            <a:ext cx="1130141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1500" dirty="0"/>
          </a:p>
        </p:txBody>
      </p:sp>
      <p:sp>
        <p:nvSpPr>
          <p:cNvPr id="16" name="Text 11"/>
          <p:cNvSpPr/>
          <p:nvPr/>
        </p:nvSpPr>
        <p:spPr>
          <a:xfrm>
            <a:off x="7437834" y="3613190"/>
            <a:ext cx="1130141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3,116 customers</a:t>
            </a:r>
            <a:endParaRPr lang="en-US" sz="1200" dirty="0"/>
          </a:p>
        </p:txBody>
      </p:sp>
      <p:sp>
        <p:nvSpPr>
          <p:cNvPr id="17" name="Text 12"/>
          <p:cNvSpPr/>
          <p:nvPr/>
        </p:nvSpPr>
        <p:spPr>
          <a:xfrm>
            <a:off x="548283" y="4196596"/>
            <a:ext cx="13533834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80% of customers fall into the Loyal segment, demonstrating strong retention. However, only 27% have active subscriptions, revealing untapped potential.</a:t>
            </a:r>
            <a:endParaRPr lang="en-US" sz="1200" dirty="0"/>
          </a:p>
        </p:txBody>
      </p:sp>
      <p:sp>
        <p:nvSpPr>
          <p:cNvPr id="18" name="Text 13"/>
          <p:cNvSpPr/>
          <p:nvPr/>
        </p:nvSpPr>
        <p:spPr>
          <a:xfrm>
            <a:off x="2919174" y="5641658"/>
            <a:ext cx="1927027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73%</a:t>
            </a:r>
            <a:endParaRPr lang="en-US" sz="3050" dirty="0"/>
          </a:p>
        </p:txBody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719" y="4662488"/>
            <a:ext cx="2350056" cy="2350056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2903577" y="7208163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Non-Subscribers</a:t>
            </a:r>
            <a:endParaRPr lang="en-US" sz="1500" dirty="0"/>
          </a:p>
        </p:txBody>
      </p:sp>
      <p:sp>
        <p:nvSpPr>
          <p:cNvPr id="21" name="Text 15"/>
          <p:cNvSpPr/>
          <p:nvPr/>
        </p:nvSpPr>
        <p:spPr>
          <a:xfrm>
            <a:off x="548283" y="7546896"/>
            <a:ext cx="666904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2,847 customers without subscriptions</a:t>
            </a:r>
            <a:endParaRPr lang="en-US" sz="1200" dirty="0"/>
          </a:p>
        </p:txBody>
      </p:sp>
      <p:sp>
        <p:nvSpPr>
          <p:cNvPr id="22" name="Text 16"/>
          <p:cNvSpPr/>
          <p:nvPr/>
        </p:nvSpPr>
        <p:spPr>
          <a:xfrm>
            <a:off x="9783961" y="5641658"/>
            <a:ext cx="1927027" cy="391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3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27%</a:t>
            </a:r>
            <a:endParaRPr lang="en-US" sz="3050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506" y="4662488"/>
            <a:ext cx="2350056" cy="2350056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9768364" y="7208163"/>
            <a:ext cx="195834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</a:t>
            </a:r>
            <a:endParaRPr lang="en-US" sz="1500" dirty="0"/>
          </a:p>
        </p:txBody>
      </p:sp>
      <p:sp>
        <p:nvSpPr>
          <p:cNvPr id="25" name="Text 18"/>
          <p:cNvSpPr/>
          <p:nvPr/>
        </p:nvSpPr>
        <p:spPr>
          <a:xfrm>
            <a:off x="7413069" y="7546896"/>
            <a:ext cx="6669048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1,053 customers with active subscriptions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6441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Dashboard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 BI dashboard provides real-time insights into customer behavior, revenue trends, and product performance across all segments and categories.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5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921" y="430887"/>
            <a:ext cx="5664279" cy="489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921" y="1155621"/>
            <a:ext cx="8046958" cy="1544836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9227" y="1319927"/>
            <a:ext cx="470178" cy="470178"/>
          </a:xfrm>
          <a:prstGeom prst="roundRect">
            <a:avLst>
              <a:gd name="adj" fmla="val 19446009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8529" y="1449229"/>
            <a:ext cx="211574" cy="2115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9227" y="1946791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9227" y="2285524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convert the 73% non-subscriber base into recurring revenue.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921" y="2857143"/>
            <a:ext cx="8046958" cy="1544836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9227" y="3021449"/>
            <a:ext cx="470178" cy="470178"/>
          </a:xfrm>
          <a:prstGeom prst="roundRect">
            <a:avLst>
              <a:gd name="adj" fmla="val 19446009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8529" y="3150751"/>
            <a:ext cx="211574" cy="21157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9227" y="3648313"/>
            <a:ext cx="1959054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9227" y="3987046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strengthen the already strong 80% loyal customer segment.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921" y="4558665"/>
            <a:ext cx="8046958" cy="1544836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9227" y="4722971"/>
            <a:ext cx="470178" cy="470178"/>
          </a:xfrm>
          <a:prstGeom prst="roundRect">
            <a:avLst>
              <a:gd name="adj" fmla="val 19446009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28529" y="4852273"/>
            <a:ext cx="211574" cy="21157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9227" y="5349835"/>
            <a:ext cx="2003465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Optimize Discounts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9227" y="5688568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promotional sales with margin control, especially for high-discount products.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921" y="6260187"/>
            <a:ext cx="8046958" cy="1544836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9227" y="6424493"/>
            <a:ext cx="470178" cy="470178"/>
          </a:xfrm>
          <a:prstGeom prst="roundRect">
            <a:avLst>
              <a:gd name="adj" fmla="val 19446009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28529" y="6553795"/>
            <a:ext cx="211574" cy="21157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9227" y="7051358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9227" y="7390090"/>
            <a:ext cx="7718346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campaigns on young adults and express-shipping users who generate highest revenue.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2025-12-02T17:59:26Z</dcterms:created>
  <dcterms:modified xsi:type="dcterms:W3CDTF">2025-12-02T17:59:26Z</dcterms:modified>
</cp:coreProperties>
</file>